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56" r:id="rId2"/>
    <p:sldId id="257" r:id="rId3"/>
    <p:sldId id="259" r:id="rId4"/>
    <p:sldId id="260" r:id="rId5"/>
    <p:sldId id="263" r:id="rId6"/>
    <p:sldId id="261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>
        <p:scale>
          <a:sx n="62" d="100"/>
          <a:sy n="62" d="100"/>
        </p:scale>
        <p:origin x="1493" y="5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F2590-E55E-4602-ABF4-3AE424909ACC}" type="datetimeFigureOut">
              <a:rPr lang="en-US" smtClean="0"/>
              <a:t>2020-04-17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40B79-4213-45A7-9E8B-0FF09758E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393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F2590-E55E-4602-ABF4-3AE424909ACC}" type="datetimeFigureOut">
              <a:rPr lang="en-US" smtClean="0"/>
              <a:t>2020-04-17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40B79-4213-45A7-9E8B-0FF09758E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216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F2590-E55E-4602-ABF4-3AE424909ACC}" type="datetimeFigureOut">
              <a:rPr lang="en-US" smtClean="0"/>
              <a:t>2020-04-17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40B79-4213-45A7-9E8B-0FF09758E53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75474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F2590-E55E-4602-ABF4-3AE424909ACC}" type="datetimeFigureOut">
              <a:rPr lang="en-US" smtClean="0"/>
              <a:t>2020-04-17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40B79-4213-45A7-9E8B-0FF09758E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6503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F2590-E55E-4602-ABF4-3AE424909ACC}" type="datetimeFigureOut">
              <a:rPr lang="en-US" smtClean="0"/>
              <a:t>2020-04-17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40B79-4213-45A7-9E8B-0FF09758E53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5745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F2590-E55E-4602-ABF4-3AE424909ACC}" type="datetimeFigureOut">
              <a:rPr lang="en-US" smtClean="0"/>
              <a:t>2020-04-17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40B79-4213-45A7-9E8B-0FF09758E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80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F2590-E55E-4602-ABF4-3AE424909ACC}" type="datetimeFigureOut">
              <a:rPr lang="en-US" smtClean="0"/>
              <a:t>2020-04-17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40B79-4213-45A7-9E8B-0FF09758E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6518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F2590-E55E-4602-ABF4-3AE424909ACC}" type="datetimeFigureOut">
              <a:rPr lang="en-US" smtClean="0"/>
              <a:t>2020-04-17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40B79-4213-45A7-9E8B-0FF09758E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411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F2590-E55E-4602-ABF4-3AE424909ACC}" type="datetimeFigureOut">
              <a:rPr lang="en-US" smtClean="0"/>
              <a:t>2020-04-17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40B79-4213-45A7-9E8B-0FF09758E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698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F2590-E55E-4602-ABF4-3AE424909ACC}" type="datetimeFigureOut">
              <a:rPr lang="en-US" smtClean="0"/>
              <a:t>2020-04-17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40B79-4213-45A7-9E8B-0FF09758E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42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F2590-E55E-4602-ABF4-3AE424909ACC}" type="datetimeFigureOut">
              <a:rPr lang="en-US" smtClean="0"/>
              <a:t>2020-04-17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40B79-4213-45A7-9E8B-0FF09758E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25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F2590-E55E-4602-ABF4-3AE424909ACC}" type="datetimeFigureOut">
              <a:rPr lang="en-US" smtClean="0"/>
              <a:t>2020-04-17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40B79-4213-45A7-9E8B-0FF09758E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439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F2590-E55E-4602-ABF4-3AE424909ACC}" type="datetimeFigureOut">
              <a:rPr lang="en-US" smtClean="0"/>
              <a:t>2020-04-17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40B79-4213-45A7-9E8B-0FF09758E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823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F2590-E55E-4602-ABF4-3AE424909ACC}" type="datetimeFigureOut">
              <a:rPr lang="en-US" smtClean="0"/>
              <a:t>2020-04-17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40B79-4213-45A7-9E8B-0FF09758E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749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F2590-E55E-4602-ABF4-3AE424909ACC}" type="datetimeFigureOut">
              <a:rPr lang="en-US" smtClean="0"/>
              <a:t>2020-04-17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40B79-4213-45A7-9E8B-0FF09758E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386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40B79-4213-45A7-9E8B-0FF09758E53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F2590-E55E-4602-ABF4-3AE424909ACC}" type="datetimeFigureOut">
              <a:rPr lang="en-US" smtClean="0"/>
              <a:t>2020-04-17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600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F2590-E55E-4602-ABF4-3AE424909ACC}" type="datetimeFigureOut">
              <a:rPr lang="en-US" smtClean="0"/>
              <a:t>2020-04-17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2F40B79-4213-45A7-9E8B-0FF09758E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495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  <p:sldLayoutId id="2147483841" r:id="rId12"/>
    <p:sldLayoutId id="2147483842" r:id="rId13"/>
    <p:sldLayoutId id="2147483843" r:id="rId14"/>
    <p:sldLayoutId id="2147483844" r:id="rId15"/>
    <p:sldLayoutId id="214748384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3B956-ABD6-4B31-BF4F-D89EC849CB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469202"/>
            <a:ext cx="7766936" cy="1646302"/>
          </a:xfrm>
        </p:spPr>
        <p:txBody>
          <a:bodyPr/>
          <a:lstStyle/>
          <a:p>
            <a:r>
              <a:rPr lang="en-US" sz="2800" dirty="0"/>
              <a:t>Computing Values of Symmetric Square L-Functions using </a:t>
            </a:r>
            <a:r>
              <a:rPr lang="en-US" sz="2800" dirty="0" err="1"/>
              <a:t>Ichino’s</a:t>
            </a:r>
            <a:r>
              <a:rPr lang="en-US" sz="2800" dirty="0"/>
              <a:t> Pullback Formula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92676D-3A30-4540-9724-5921E9D7C9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4722" y="2266421"/>
            <a:ext cx="7766936" cy="3850294"/>
          </a:xfrm>
        </p:spPr>
        <p:txBody>
          <a:bodyPr>
            <a:normAutofit/>
          </a:bodyPr>
          <a:lstStyle/>
          <a:p>
            <a:r>
              <a:rPr lang="en-US" dirty="0"/>
              <a:t>Samuel Pease</a:t>
            </a:r>
          </a:p>
          <a:p>
            <a:endParaRPr lang="en-US" dirty="0"/>
          </a:p>
          <a:p>
            <a:r>
              <a:rPr lang="en-US" dirty="0"/>
              <a:t> Senior Thesis at Duke University</a:t>
            </a:r>
          </a:p>
          <a:p>
            <a:endParaRPr lang="en-US" dirty="0"/>
          </a:p>
          <a:p>
            <a:r>
              <a:rPr lang="en-US" dirty="0"/>
              <a:t>Advised By Dr. Aaron Pollack</a:t>
            </a:r>
          </a:p>
        </p:txBody>
      </p:sp>
    </p:spTree>
    <p:extLst>
      <p:ext uri="{BB962C8B-B14F-4D97-AF65-F5344CB8AC3E}">
        <p14:creationId xmlns:p14="http://schemas.microsoft.com/office/powerpoint/2010/main" val="142919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D5D31-0DB9-4FAE-B022-5F3F22E1D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E2202B-00B4-41B1-90F4-8C682C3E4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Found values of</a:t>
            </a:r>
          </a:p>
          <a:p>
            <a:endParaRPr lang="en-US" dirty="0"/>
          </a:p>
          <a:p>
            <a:r>
              <a:rPr lang="en-US" dirty="0"/>
              <a:t>Next steps would be to get more computational power to find higher weights.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2B6FC5-2A55-4435-A556-556E64D83A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3835" y="1930400"/>
            <a:ext cx="6544330" cy="741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892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98030-225D-4290-A455-5D44AAC67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Main formulas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D7BD3-83CC-4E40-A5D7-6D955AC9B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DAAFA6-7224-4755-9D9A-C5EEAF0473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907" y="3754439"/>
            <a:ext cx="6544330" cy="74140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9A0A681-7961-449F-A755-3485AB9FF9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1693968"/>
            <a:ext cx="4678107" cy="154551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5EC57B6-5814-4E03-AE04-A27A0CB8CC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0011" y="5164032"/>
            <a:ext cx="2730843" cy="73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93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A93E1-B2D4-451F-B676-5965E00B1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 Forms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9AB4AA1-50EE-4A7C-AD81-D492DA3A1AE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Define the modular group:</a:t>
                </a:r>
              </a:p>
              <a:p>
                <a:r>
                  <a:rPr lang="en-US" dirty="0"/>
                  <a:t>A weight k modular form f is a complex function on the upper half plane H satisfying: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The space of weight k Modular forms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is a finite dimensional vector space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9AB4AA1-50EE-4A7C-AD81-D492DA3A1A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2" t="-9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9F6109A-1AD5-45F7-BD49-E5A69F59D6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0799" y="1779286"/>
            <a:ext cx="4281612" cy="76260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DA1CD0B-BD09-415A-8645-61074F94C4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9918" y="2944764"/>
            <a:ext cx="3656082" cy="1804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030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B0E27-699B-4513-8DC7-D5478FB0B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Siegel Modular forms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861EA-1288-4388-BA22-A297BBA6B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the Siegel Upper half-space: </a:t>
            </a:r>
          </a:p>
          <a:p>
            <a:r>
              <a:rPr lang="en-US" dirty="0"/>
              <a:t>The </a:t>
            </a:r>
            <a:r>
              <a:rPr lang="en-US" dirty="0" err="1"/>
              <a:t>symplectic</a:t>
            </a:r>
            <a:r>
              <a:rPr lang="en-US" dirty="0"/>
              <a:t> Group:</a:t>
            </a:r>
          </a:p>
          <a:p>
            <a:r>
              <a:rPr lang="en-US" dirty="0"/>
              <a:t>Then a complex function, F, on the Siegel upper half space is a Siegel modular form if it is holomorphic and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Has Fourier Expansion as the matrix 	        gives relation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96A8A4-9602-4206-8CE5-07CF2C3B3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6303" y="2047552"/>
            <a:ext cx="4798655" cy="39908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C675ADC-9FE8-4F4C-99D5-66CBBBA0E4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873528" y="2614082"/>
            <a:ext cx="1102140" cy="37904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F640909-C559-4BB4-BB8A-3AE0CCD33B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6302" y="2531199"/>
            <a:ext cx="3157627" cy="53722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DE19119-16E8-4EF5-A183-5170C96395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6121" y="3656859"/>
            <a:ext cx="4059973" cy="73590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4A80B52-0EF6-4696-B630-FB47EFC4A42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34881" y="3700108"/>
            <a:ext cx="1626049" cy="6442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42424B8-8287-4BFA-89BF-131206593CB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5086" y="4392761"/>
            <a:ext cx="522015" cy="51058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688D245-64FB-4A44-9845-B4AFA3E114C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12278" y="4457345"/>
            <a:ext cx="1465301" cy="39818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4EA2D1B-704F-48AA-8A68-BBEC292D69A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76121" y="4974103"/>
            <a:ext cx="2808619" cy="735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751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5761D-59BA-4EAA-8373-0C68E6968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Saito-</a:t>
            </a:r>
            <a:r>
              <a:rPr lang="en-US" dirty="0" err="1"/>
              <a:t>Kurokawa</a:t>
            </a:r>
            <a:r>
              <a:rPr lang="en-US" dirty="0"/>
              <a:t> Lift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A2D23-85E0-4E48-B3F5-7F9604D07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03CD97-0412-4128-91CD-FA2996F9A4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2091822"/>
            <a:ext cx="5329570" cy="394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512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C910B-422C-451A-BBA4-D1265F1B1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Hecke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1EDF5-9D1B-46FC-90B6-AFDF40E8EF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Linear operator                    Defined as </a:t>
            </a:r>
          </a:p>
          <a:p>
            <a:r>
              <a:rPr lang="en-US" dirty="0"/>
              <a:t>Or can write Fourier expansion</a:t>
            </a:r>
          </a:p>
          <a:p>
            <a:r>
              <a:rPr lang="en-US" dirty="0"/>
              <a:t>Where</a:t>
            </a:r>
          </a:p>
          <a:p>
            <a:endParaRPr lang="en-US" dirty="0"/>
          </a:p>
          <a:p>
            <a:r>
              <a:rPr lang="en-US" dirty="0" err="1"/>
              <a:t>Petersson</a:t>
            </a:r>
            <a:r>
              <a:rPr lang="en-US" dirty="0"/>
              <a:t> inner product:</a:t>
            </a:r>
          </a:p>
          <a:p>
            <a:endParaRPr lang="en-US" dirty="0"/>
          </a:p>
          <a:p>
            <a:r>
              <a:rPr lang="en-US" dirty="0"/>
              <a:t>Under this inner product the Hecke operators are self adjoint. Because of this and fact that these operators commute we can find a basis that consists of modular forms that are simultaneous eigenvectors of all Hecke operators. This is called an eigenform basis. A given eigenform is normalized if a(1) = 1 in its Fourier expansion.    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1B03FC-086B-4590-A523-9476A9B6A6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3843" y="2208243"/>
            <a:ext cx="1258582" cy="34960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54E6F16-1A5E-4147-BAFE-7F3F46E807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5618" y="2129971"/>
            <a:ext cx="3067709" cy="5061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7957E84-51EF-43CB-8FDB-EF75870D36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3127" y="2636121"/>
            <a:ext cx="922491" cy="31208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03DC513-2074-41DC-A00B-6220AF311E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5618" y="2674781"/>
            <a:ext cx="1289764" cy="34960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FA36C45-2BAE-478B-B94B-4FE3382E1C2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32691" y="3024387"/>
            <a:ext cx="2302736" cy="34960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9731C6D-D9D1-4D50-AFD6-B5767B157CC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84125" y="3788520"/>
            <a:ext cx="2752537" cy="349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742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9407C-0140-439C-BFCE-1C51FE01A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Pullback Formula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094B3-24B2-4213-8BA4-1B2177BB9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the pullback formula:</a:t>
            </a:r>
          </a:p>
          <a:p>
            <a:endParaRPr lang="en-US" dirty="0"/>
          </a:p>
          <a:p>
            <a:r>
              <a:rPr lang="en-US" dirty="0"/>
              <a:t>We can compute the following relation between terms in the </a:t>
            </a:r>
            <a:r>
              <a:rPr lang="en-US" dirty="0" err="1"/>
              <a:t>fourier</a:t>
            </a:r>
            <a:r>
              <a:rPr lang="en-US" dirty="0"/>
              <a:t> coefficients of the functions F and </a:t>
            </a:r>
            <a:r>
              <a:rPr lang="en-US" dirty="0" err="1"/>
              <a:t>f_l</a:t>
            </a:r>
            <a:r>
              <a:rPr lang="en-US"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47784F-A795-429A-AFDE-FCCB91C50C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8922" y="1810267"/>
            <a:ext cx="2774403" cy="102497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1E6D496-279A-4598-86C2-CE70F3AE00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680" y="5097316"/>
            <a:ext cx="2964242" cy="126641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47BFA7F-3D18-4A70-AE89-C650F505A9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4679" y="3851823"/>
            <a:ext cx="5909975" cy="1015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045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4F3D6-F8C5-4C14-90A3-CDDEB5C67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I wrote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8E0BF-D60E-4949-8C35-0D31BB3A22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Imported data from LMFDB.org</a:t>
            </a:r>
          </a:p>
          <a:p>
            <a:r>
              <a:rPr lang="en-US" dirty="0"/>
              <a:t>Construct matrix: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Solve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BC17C4-63D3-49F6-8239-14FCD44328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1922" y="2569449"/>
            <a:ext cx="5260888" cy="2311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211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9E3E5-6AAE-484D-B420-293A42105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56997EA-58FC-4726-9976-618AD1E393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3" y="1658721"/>
            <a:ext cx="10923433" cy="2443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37227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877</TotalTime>
  <Words>254</Words>
  <Application>Microsoft Office PowerPoint</Application>
  <PresentationFormat>Widescreen</PresentationFormat>
  <Paragraphs>59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Cambria Math</vt:lpstr>
      <vt:lpstr>Trebuchet MS</vt:lpstr>
      <vt:lpstr>Wingdings 3</vt:lpstr>
      <vt:lpstr>Facet</vt:lpstr>
      <vt:lpstr>Computing Values of Symmetric Square L-Functions using Ichino’s Pullback Formula</vt:lpstr>
      <vt:lpstr>Two Main formulas</vt:lpstr>
      <vt:lpstr>Modular Forms</vt:lpstr>
      <vt:lpstr>Siegel Modular forms</vt:lpstr>
      <vt:lpstr>Saito-Kurokawa Lift</vt:lpstr>
      <vt:lpstr>Hecke Operators</vt:lpstr>
      <vt:lpstr>Pullback Formula</vt:lpstr>
      <vt:lpstr>Code I wrote</vt:lpstr>
      <vt:lpstr>Results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Computing Values of Symmetric Square L-Functions using Ichino’s Pullback Formula</dc:title>
  <dc:creator>Samuel Pease</dc:creator>
  <cp:lastModifiedBy>Samuel Pease</cp:lastModifiedBy>
  <cp:revision>15</cp:revision>
  <dcterms:created xsi:type="dcterms:W3CDTF">2020-04-17T04:07:26Z</dcterms:created>
  <dcterms:modified xsi:type="dcterms:W3CDTF">2020-04-17T18:45:01Z</dcterms:modified>
</cp:coreProperties>
</file>